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8" r:id="rId3"/>
    <p:sldId id="257" r:id="rId4"/>
    <p:sldId id="273" r:id="rId5"/>
    <p:sldId id="259" r:id="rId6"/>
    <p:sldId id="270" r:id="rId7"/>
    <p:sldId id="271" r:id="rId8"/>
    <p:sldId id="265" r:id="rId9"/>
    <p:sldId id="261" r:id="rId10"/>
    <p:sldId id="269" r:id="rId11"/>
    <p:sldId id="274" r:id="rId12"/>
    <p:sldId id="266" r:id="rId13"/>
    <p:sldId id="260" r:id="rId14"/>
    <p:sldId id="262" r:id="rId15"/>
    <p:sldId id="268" r:id="rId16"/>
    <p:sldId id="272" r:id="rId17"/>
    <p:sldId id="263" r:id="rId18"/>
    <p:sldId id="26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7"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B9CC1C-9368-4DA9-9FFA-850D401992A9}" type="datetimeFigureOut">
              <a:rPr lang="en-US" smtClean="0"/>
              <a:t>7/25/2018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20228-9691-41EB-859B-AAEB4A92E788}" type="slidenum">
              <a:rPr lang="en-US" smtClean="0"/>
              <a:t>‹#›</a:t>
            </a:fld>
            <a:endParaRPr lang="en-US"/>
          </a:p>
        </p:txBody>
      </p:sp>
    </p:spTree>
    <p:extLst>
      <p:ext uri="{BB962C8B-B14F-4D97-AF65-F5344CB8AC3E}">
        <p14:creationId xmlns:p14="http://schemas.microsoft.com/office/powerpoint/2010/main" val="313287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www.boem.org/" TargetMode="External"/><Relationship Id="rId7" Type="http://schemas.openxmlformats.org/officeDocument/2006/relationships/hyperlink" Target="http://www.biologicaldiversity.org/" TargetMode="External"/><Relationship Id="rId2" Type="http://schemas.openxmlformats.org/officeDocument/2006/relationships/hyperlink" Target="http://www.bsee,.org/" TargetMode="External"/><Relationship Id="rId1" Type="http://schemas.openxmlformats.org/officeDocument/2006/relationships/slideLayout" Target="../slideLayouts/slideLayout2.xml"/><Relationship Id="rId6" Type="http://schemas.openxmlformats.org/officeDocument/2006/relationships/hyperlink" Target="http://www.priceofoil.org/fossil-fuel-subsidies" TargetMode="External"/><Relationship Id="rId5" Type="http://schemas.openxmlformats.org/officeDocument/2006/relationships/hyperlink" Target="departmentofinfluence.org" TargetMode="External"/><Relationship Id="rId4" Type="http://schemas.openxmlformats.org/officeDocument/2006/relationships/hyperlink" Target="http://www.doi.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sjones@biologicaldiversity.org"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Fossil fuels’ last stand</a:t>
            </a:r>
            <a:endParaRPr lang="en-US" dirty="0"/>
          </a:p>
        </p:txBody>
      </p:sp>
      <p:sp>
        <p:nvSpPr>
          <p:cNvPr id="3" name="Subtitle 2"/>
          <p:cNvSpPr>
            <a:spLocks noGrp="1"/>
          </p:cNvSpPr>
          <p:nvPr>
            <p:ph type="subTitle" idx="1"/>
          </p:nvPr>
        </p:nvSpPr>
        <p:spPr/>
        <p:txBody>
          <a:bodyPr>
            <a:normAutofit fontScale="92500"/>
          </a:bodyPr>
          <a:lstStyle/>
          <a:p>
            <a:r>
              <a:rPr lang="en-US" dirty="0" smtClean="0"/>
              <a:t>How the </a:t>
            </a:r>
            <a:r>
              <a:rPr lang="en-US" b="1" dirty="0" smtClean="0"/>
              <a:t>Trump Administration </a:t>
            </a:r>
            <a:r>
              <a:rPr lang="en-US" dirty="0" smtClean="0"/>
              <a:t>is working with </a:t>
            </a:r>
            <a:r>
              <a:rPr lang="en-US" b="1" dirty="0" smtClean="0"/>
              <a:t>Big Oil </a:t>
            </a:r>
            <a:r>
              <a:rPr lang="en-US" dirty="0" smtClean="0"/>
              <a:t>to lock in decades more of fos</a:t>
            </a:r>
            <a:r>
              <a:rPr lang="en-US" b="1" dirty="0" smtClean="0"/>
              <a:t>sil fuel dependence</a:t>
            </a:r>
            <a:r>
              <a:rPr lang="en-US" dirty="0" smtClean="0"/>
              <a:t>, </a:t>
            </a:r>
            <a:r>
              <a:rPr lang="en-US" b="1" dirty="0" smtClean="0"/>
              <a:t>climate change </a:t>
            </a:r>
            <a:r>
              <a:rPr lang="en-US" dirty="0" smtClean="0"/>
              <a:t>and ocean </a:t>
            </a:r>
            <a:r>
              <a:rPr lang="en-US" b="1" dirty="0" smtClean="0"/>
              <a:t>plastic pollution</a:t>
            </a:r>
            <a:endParaRPr lang="en-US" b="1" dirty="0"/>
          </a:p>
        </p:txBody>
      </p:sp>
    </p:spTree>
    <p:extLst>
      <p:ext uri="{BB962C8B-B14F-4D97-AF65-F5344CB8AC3E}">
        <p14:creationId xmlns:p14="http://schemas.microsoft.com/office/powerpoint/2010/main" val="1996620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713" y="764373"/>
            <a:ext cx="10207487" cy="1293028"/>
          </a:xfrm>
        </p:spPr>
        <p:txBody>
          <a:bodyPr/>
          <a:lstStyle/>
          <a:p>
            <a:r>
              <a:rPr lang="en-US" dirty="0" smtClean="0"/>
              <a:t>Liberty project by </a:t>
            </a:r>
            <a:r>
              <a:rPr lang="en-US" dirty="0" err="1" smtClean="0"/>
              <a:t>hilcorp</a:t>
            </a:r>
            <a:r>
              <a:rPr lang="en-US" dirty="0" smtClean="0"/>
              <a:t> Alaska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57" y="2150166"/>
            <a:ext cx="6427304" cy="3607324"/>
          </a:xfrm>
          <a:prstGeom prst="rect">
            <a:avLst/>
          </a:prstGeom>
        </p:spPr>
      </p:pic>
      <p:sp>
        <p:nvSpPr>
          <p:cNvPr id="4" name="TextBox 3"/>
          <p:cNvSpPr txBox="1"/>
          <p:nvPr/>
        </p:nvSpPr>
        <p:spPr>
          <a:xfrm>
            <a:off x="7129671" y="2150166"/>
            <a:ext cx="4376529" cy="443198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Artificial island in Beaufort Sea connected to land by 5.6-mile pipeline.</a:t>
            </a:r>
          </a:p>
          <a:p>
            <a:pPr marL="285750" indent="-285750">
              <a:buFont typeface="Arial" panose="020B0604020202020204" pitchFamily="34" charset="0"/>
              <a:buChar char="•"/>
            </a:pPr>
            <a:r>
              <a:rPr lang="en-US" dirty="0" smtClean="0"/>
              <a:t>Project would be the first development project fully in federal Arctic waters.</a:t>
            </a:r>
          </a:p>
          <a:p>
            <a:pPr marL="285750" indent="-285750">
              <a:buFont typeface="Arial" panose="020B0604020202020204" pitchFamily="34" charset="0"/>
              <a:buChar char="•"/>
            </a:pPr>
            <a:r>
              <a:rPr lang="en-US" dirty="0" err="1" smtClean="0"/>
              <a:t>Hilcorp</a:t>
            </a:r>
            <a:r>
              <a:rPr lang="en-US" dirty="0" smtClean="0"/>
              <a:t> is the most heavily fined company in Alaska, where regulators wrote: </a:t>
            </a:r>
          </a:p>
          <a:p>
            <a:r>
              <a:rPr lang="en-US" sz="2400" dirty="0" smtClean="0"/>
              <a:t>“Disregard for regulatory compliance is endemic to </a:t>
            </a:r>
            <a:r>
              <a:rPr lang="en-US" sz="2400" dirty="0" err="1" smtClean="0"/>
              <a:t>Hilcorp’s</a:t>
            </a:r>
            <a:r>
              <a:rPr lang="en-US" sz="2400" dirty="0" smtClean="0"/>
              <a:t> approach to its Alaska operations.”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9792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23" y="69011"/>
            <a:ext cx="5533923" cy="5580595"/>
          </a:xfrm>
          <a:prstGeom prst="rect">
            <a:avLst/>
          </a:prstGeom>
        </p:spPr>
      </p:pic>
      <p:sp>
        <p:nvSpPr>
          <p:cNvPr id="4" name="TextBox 3"/>
          <p:cNvSpPr txBox="1"/>
          <p:nvPr/>
        </p:nvSpPr>
        <p:spPr>
          <a:xfrm>
            <a:off x="383797" y="5649606"/>
            <a:ext cx="5443268" cy="923330"/>
          </a:xfrm>
          <a:prstGeom prst="rect">
            <a:avLst/>
          </a:prstGeom>
          <a:noFill/>
        </p:spPr>
        <p:txBody>
          <a:bodyPr wrap="square" rtlCol="0">
            <a:spAutoFit/>
          </a:bodyPr>
          <a:lstStyle/>
          <a:p>
            <a:r>
              <a:rPr lang="en-US" dirty="0" smtClean="0"/>
              <a:t>From 2011 San Diego Union-Tribune article, based on five-foot sea level rise. Current worst case projections are 6.5 feet and rising.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131" y="249774"/>
            <a:ext cx="4960239" cy="6038883"/>
          </a:xfrm>
          <a:prstGeom prst="rect">
            <a:avLst/>
          </a:prstGeom>
        </p:spPr>
      </p:pic>
      <p:sp>
        <p:nvSpPr>
          <p:cNvPr id="6" name="TextBox 5"/>
          <p:cNvSpPr txBox="1"/>
          <p:nvPr/>
        </p:nvSpPr>
        <p:spPr>
          <a:xfrm>
            <a:off x="7453222" y="6388270"/>
            <a:ext cx="3912211" cy="369332"/>
          </a:xfrm>
          <a:prstGeom prst="rect">
            <a:avLst/>
          </a:prstGeom>
          <a:noFill/>
        </p:spPr>
        <p:txBody>
          <a:bodyPr wrap="square" rtlCol="0">
            <a:spAutoFit/>
          </a:bodyPr>
          <a:lstStyle/>
          <a:p>
            <a:r>
              <a:rPr lang="en-US" dirty="0" smtClean="0"/>
              <a:t>6/18/18 Article in the Guardian</a:t>
            </a:r>
            <a:endParaRPr lang="en-US" dirty="0"/>
          </a:p>
        </p:txBody>
      </p:sp>
    </p:spTree>
    <p:extLst>
      <p:ext uri="{BB962C8B-B14F-4D97-AF65-F5344CB8AC3E}">
        <p14:creationId xmlns:p14="http://schemas.microsoft.com/office/powerpoint/2010/main" val="98687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086" y="370044"/>
            <a:ext cx="8610599" cy="1295400"/>
          </a:xfrm>
        </p:spPr>
        <p:txBody>
          <a:bodyPr/>
          <a:lstStyle/>
          <a:p>
            <a:r>
              <a:rPr lang="en-US" dirty="0" smtClean="0"/>
              <a:t>Endangered species threatened by arctic drilling</a:t>
            </a:r>
            <a:endParaRPr lang="en-US" dirty="0"/>
          </a:p>
        </p:txBody>
      </p:sp>
      <p:sp>
        <p:nvSpPr>
          <p:cNvPr id="3" name="Text Placeholder 2"/>
          <p:cNvSpPr>
            <a:spLocks noGrp="1"/>
          </p:cNvSpPr>
          <p:nvPr>
            <p:ph type="body" idx="1"/>
          </p:nvPr>
        </p:nvSpPr>
        <p:spPr>
          <a:xfrm>
            <a:off x="5407915" y="1757544"/>
            <a:ext cx="3451582" cy="397824"/>
          </a:xfrm>
        </p:spPr>
        <p:txBody>
          <a:bodyPr/>
          <a:lstStyle/>
          <a:p>
            <a:r>
              <a:rPr lang="en-US" dirty="0" smtClean="0"/>
              <a:t>Bowhead whales</a:t>
            </a:r>
            <a:endParaRPr lang="en-US" dirty="0"/>
          </a:p>
        </p:txBody>
      </p:sp>
      <p:pic>
        <p:nvPicPr>
          <p:cNvPr id="12" name="Picture Placeholder 11"/>
          <p:cNvPicPr>
            <a:picLocks noGrp="1" noChangeAspect="1"/>
          </p:cNvPicPr>
          <p:nvPr>
            <p:ph type="pic" idx="15"/>
          </p:nvPr>
        </p:nvPicPr>
        <p:blipFill>
          <a:blip r:embed="rId2">
            <a:extLst>
              <a:ext uri="{28A0092B-C50C-407E-A947-70E740481C1C}">
                <a14:useLocalDpi xmlns:a14="http://schemas.microsoft.com/office/drawing/2010/main" val="0"/>
              </a:ext>
            </a:extLst>
          </a:blip>
          <a:srcRect t="19077" b="19077"/>
          <a:stretch>
            <a:fillRect/>
          </a:stretch>
        </p:blipFill>
        <p:spPr>
          <a:xfrm>
            <a:off x="452313" y="1729439"/>
            <a:ext cx="4866210" cy="2148610"/>
          </a:xfrm>
        </p:spPr>
      </p:pic>
      <p:sp>
        <p:nvSpPr>
          <p:cNvPr id="6" name="Text Placeholder 5"/>
          <p:cNvSpPr>
            <a:spLocks noGrp="1"/>
          </p:cNvSpPr>
          <p:nvPr>
            <p:ph type="body" sz="quarter" idx="3"/>
          </p:nvPr>
        </p:nvSpPr>
        <p:spPr>
          <a:xfrm>
            <a:off x="5405679" y="6136085"/>
            <a:ext cx="3448935" cy="463826"/>
          </a:xfrm>
        </p:spPr>
        <p:txBody>
          <a:bodyPr/>
          <a:lstStyle/>
          <a:p>
            <a:r>
              <a:rPr lang="en-US" dirty="0" smtClean="0"/>
              <a:t>Polar bears </a:t>
            </a:r>
            <a:endParaRPr lang="en-US" dirty="0"/>
          </a:p>
        </p:txBody>
      </p:sp>
      <p:pic>
        <p:nvPicPr>
          <p:cNvPr id="13" name="Picture Placeholder 12"/>
          <p:cNvPicPr>
            <a:picLocks noGrp="1" noChangeAspect="1"/>
          </p:cNvPicPr>
          <p:nvPr>
            <p:ph type="pic" idx="21"/>
          </p:nvPr>
        </p:nvPicPr>
        <p:blipFill>
          <a:blip r:embed="rId3">
            <a:extLst>
              <a:ext uri="{28A0092B-C50C-407E-A947-70E740481C1C}">
                <a14:useLocalDpi xmlns:a14="http://schemas.microsoft.com/office/drawing/2010/main" val="0"/>
              </a:ext>
            </a:extLst>
          </a:blip>
          <a:srcRect t="16833" b="16833"/>
          <a:stretch>
            <a:fillRect/>
          </a:stretch>
        </p:blipFill>
        <p:spPr>
          <a:xfrm>
            <a:off x="446690" y="4442403"/>
            <a:ext cx="4862007" cy="2148401"/>
          </a:xfrm>
        </p:spPr>
      </p:pic>
      <p:sp>
        <p:nvSpPr>
          <p:cNvPr id="9" name="Text Placeholder 8"/>
          <p:cNvSpPr>
            <a:spLocks noGrp="1"/>
          </p:cNvSpPr>
          <p:nvPr>
            <p:ph type="body" sz="quarter" idx="13"/>
          </p:nvPr>
        </p:nvSpPr>
        <p:spPr>
          <a:xfrm>
            <a:off x="10619035" y="3607134"/>
            <a:ext cx="1572965" cy="569844"/>
          </a:xfrm>
        </p:spPr>
        <p:txBody>
          <a:bodyPr/>
          <a:lstStyle/>
          <a:p>
            <a:r>
              <a:rPr lang="en-US" dirty="0" smtClean="0"/>
              <a:t>Ice</a:t>
            </a:r>
            <a:r>
              <a:rPr lang="en-US" i="1" dirty="0" smtClean="0"/>
              <a:t> </a:t>
            </a:r>
            <a:r>
              <a:rPr lang="en-US" dirty="0" smtClean="0"/>
              <a:t>Seals</a:t>
            </a:r>
            <a:endParaRPr lang="en-US" dirty="0"/>
          </a:p>
        </p:txBody>
      </p:sp>
      <p:pic>
        <p:nvPicPr>
          <p:cNvPr id="14" name="Picture Placeholder 13"/>
          <p:cNvPicPr>
            <a:picLocks noGrp="1" noChangeAspect="1"/>
          </p:cNvPicPr>
          <p:nvPr>
            <p:ph type="pic" idx="22"/>
          </p:nvPr>
        </p:nvPicPr>
        <p:blipFill rotWithShape="1">
          <a:blip r:embed="rId4">
            <a:extLst>
              <a:ext uri="{28A0092B-C50C-407E-A947-70E740481C1C}">
                <a14:useLocalDpi xmlns:a14="http://schemas.microsoft.com/office/drawing/2010/main" val="0"/>
              </a:ext>
            </a:extLst>
          </a:blip>
          <a:srcRect t="6757" r="9805" b="8321"/>
          <a:stretch/>
        </p:blipFill>
        <p:spPr>
          <a:xfrm>
            <a:off x="5785689" y="2766927"/>
            <a:ext cx="4866476" cy="2339462"/>
          </a:xfrm>
        </p:spPr>
      </p:pic>
    </p:spTree>
    <p:extLst>
      <p:ext uri="{BB962C8B-B14F-4D97-AF65-F5344CB8AC3E}">
        <p14:creationId xmlns:p14="http://schemas.microsoft.com/office/powerpoint/2010/main" val="13850245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7616" y="120058"/>
            <a:ext cx="9217951" cy="627332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590"/>
            <a:ext cx="3693511" cy="5370365"/>
          </a:xfrm>
          <a:prstGeom prst="rect">
            <a:avLst/>
          </a:prstGeom>
        </p:spPr>
      </p:pic>
    </p:spTree>
    <p:extLst>
      <p:ext uri="{BB962C8B-B14F-4D97-AF65-F5344CB8AC3E}">
        <p14:creationId xmlns:p14="http://schemas.microsoft.com/office/powerpoint/2010/main" val="3612513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oah 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81808" y="212863"/>
            <a:ext cx="8693427" cy="652007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1845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288" y="433069"/>
            <a:ext cx="12192000" cy="1293028"/>
          </a:xfrm>
        </p:spPr>
        <p:txBody>
          <a:bodyPr/>
          <a:lstStyle/>
          <a:p>
            <a:r>
              <a:rPr lang="en-US" dirty="0" smtClean="0"/>
              <a:t>Fracking boom fuels plastic production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23" y="2322615"/>
            <a:ext cx="5979774" cy="2995087"/>
          </a:xfrm>
          <a:prstGeom prst="rect">
            <a:avLst/>
          </a:prstGeom>
        </p:spPr>
      </p:pic>
      <p:sp>
        <p:nvSpPr>
          <p:cNvPr id="4" name="TextBox 3"/>
          <p:cNvSpPr txBox="1"/>
          <p:nvPr/>
        </p:nvSpPr>
        <p:spPr>
          <a:xfrm>
            <a:off x="394523" y="1541431"/>
            <a:ext cx="6337582" cy="646331"/>
          </a:xfrm>
          <a:prstGeom prst="rect">
            <a:avLst/>
          </a:prstGeom>
          <a:noFill/>
        </p:spPr>
        <p:txBody>
          <a:bodyPr wrap="square" rtlCol="0">
            <a:spAutoFit/>
          </a:bodyPr>
          <a:lstStyle/>
          <a:p>
            <a:r>
              <a:rPr lang="en-US" dirty="0" smtClean="0"/>
              <a:t>Fracking in the Midwest and Gulf Coast has created  an oversupply of natural gas, particularly liquid ethane. </a:t>
            </a:r>
            <a:endParaRPr lang="en-US" dirty="0"/>
          </a:p>
        </p:txBody>
      </p:sp>
      <p:sp>
        <p:nvSpPr>
          <p:cNvPr id="5" name="TextBox 4"/>
          <p:cNvSpPr txBox="1"/>
          <p:nvPr/>
        </p:nvSpPr>
        <p:spPr>
          <a:xfrm>
            <a:off x="6930887" y="2896658"/>
            <a:ext cx="4558747" cy="1631216"/>
          </a:xfrm>
          <a:prstGeom prst="rect">
            <a:avLst/>
          </a:prstGeom>
          <a:noFill/>
        </p:spPr>
        <p:txBody>
          <a:bodyPr wrap="square" rtlCol="0">
            <a:spAutoFit/>
          </a:bodyPr>
          <a:lstStyle/>
          <a:p>
            <a:r>
              <a:rPr lang="en-US" sz="2000" dirty="0" smtClean="0"/>
              <a:t>So the biggest fossil fuel companies are racing to build dozens of ethane “cracker” plants in those regions, including the largest plastics plant in the world in Texas.</a:t>
            </a:r>
            <a:endParaRPr lang="en-US" sz="2000" dirty="0"/>
          </a:p>
        </p:txBody>
      </p:sp>
      <p:sp>
        <p:nvSpPr>
          <p:cNvPr id="6" name="TextBox 5"/>
          <p:cNvSpPr txBox="1"/>
          <p:nvPr/>
        </p:nvSpPr>
        <p:spPr>
          <a:xfrm>
            <a:off x="1162493" y="5635256"/>
            <a:ext cx="9213959" cy="954107"/>
          </a:xfrm>
          <a:prstGeom prst="rect">
            <a:avLst/>
          </a:prstGeom>
          <a:noFill/>
        </p:spPr>
        <p:txBody>
          <a:bodyPr wrap="square" rtlCol="0">
            <a:spAutoFit/>
          </a:bodyPr>
          <a:lstStyle/>
          <a:p>
            <a:pPr algn="ctr"/>
            <a:r>
              <a:rPr lang="en-US" sz="2800" dirty="0" smtClean="0"/>
              <a:t>Increased plastic production will create more toxic plastic pollution in our oceans and landscapes. </a:t>
            </a:r>
            <a:endParaRPr lang="en-US" sz="2800" dirty="0"/>
          </a:p>
        </p:txBody>
      </p:sp>
    </p:spTree>
    <p:extLst>
      <p:ext uri="{BB962C8B-B14F-4D97-AF65-F5344CB8AC3E}">
        <p14:creationId xmlns:p14="http://schemas.microsoft.com/office/powerpoint/2010/main" val="2947916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32188" y="4957907"/>
            <a:ext cx="1241726" cy="15024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28035" y="5124157"/>
            <a:ext cx="1772871" cy="14672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99946" y="2299880"/>
            <a:ext cx="1937888" cy="14956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descr="Image result for fracking picture cartoon black and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20" y="1928386"/>
            <a:ext cx="2265608" cy="2265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upload.wikimedia.org/wikipedia/commons/3/3c/Ethane-A-3D-ball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8070" y="2337091"/>
            <a:ext cx="1937888" cy="14956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16" descr="Image result for chemical plant picture black and wh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310" t="15637" r="7315" b="21813"/>
          <a:stretch/>
        </p:blipFill>
        <p:spPr bwMode="auto">
          <a:xfrm>
            <a:off x="8514607" y="1928386"/>
            <a:ext cx="2838203" cy="2194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ethylene molecu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7272" y="5150709"/>
            <a:ext cx="1772871" cy="14672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473" y="4641357"/>
            <a:ext cx="2677806" cy="19581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0" descr="Image result for plastic water bottles black and white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2188" y="5120948"/>
            <a:ext cx="1241726" cy="12417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itle 11"/>
          <p:cNvSpPr>
            <a:spLocks noGrp="1"/>
          </p:cNvSpPr>
          <p:nvPr>
            <p:ph type="title"/>
          </p:nvPr>
        </p:nvSpPr>
        <p:spPr>
          <a:xfrm>
            <a:off x="2867128" y="510640"/>
            <a:ext cx="8610600" cy="865084"/>
          </a:xfrm>
        </p:spPr>
        <p:txBody>
          <a:bodyPr/>
          <a:lstStyle/>
          <a:p>
            <a:r>
              <a:rPr lang="en-US" dirty="0" smtClean="0"/>
              <a:t>	Fracking to Plastic </a:t>
            </a:r>
            <a:endParaRPr lang="en-US" dirty="0"/>
          </a:p>
        </p:txBody>
      </p:sp>
      <p:sp>
        <p:nvSpPr>
          <p:cNvPr id="13" name="Right Arrow 12"/>
          <p:cNvSpPr/>
          <p:nvPr/>
        </p:nvSpPr>
        <p:spPr>
          <a:xfrm>
            <a:off x="3466230" y="2977896"/>
            <a:ext cx="533400" cy="424669"/>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ight Arrow 13"/>
          <p:cNvSpPr/>
          <p:nvPr/>
        </p:nvSpPr>
        <p:spPr>
          <a:xfrm>
            <a:off x="7222465" y="2977895"/>
            <a:ext cx="533400" cy="424669"/>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rot="5400000">
            <a:off x="9647771" y="4283127"/>
            <a:ext cx="533400" cy="424669"/>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flipH="1">
            <a:off x="7763245" y="5423369"/>
            <a:ext cx="533400" cy="424669"/>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ight Arrow 16"/>
          <p:cNvSpPr/>
          <p:nvPr/>
        </p:nvSpPr>
        <p:spPr>
          <a:xfrm flipH="1">
            <a:off x="3311855" y="5496785"/>
            <a:ext cx="533400" cy="424669"/>
          </a:xfrm>
          <a:prstGeom prst="rightArrow">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p:cNvSpPr txBox="1"/>
          <p:nvPr/>
        </p:nvSpPr>
        <p:spPr>
          <a:xfrm>
            <a:off x="1092442" y="1473738"/>
            <a:ext cx="1321218" cy="400110"/>
          </a:xfrm>
          <a:prstGeom prst="rect">
            <a:avLst/>
          </a:prstGeom>
          <a:noFill/>
        </p:spPr>
        <p:txBody>
          <a:bodyPr wrap="square" rtlCol="0">
            <a:spAutoFit/>
          </a:bodyPr>
          <a:lstStyle/>
          <a:p>
            <a:r>
              <a:rPr lang="en-US" sz="2000" b="1" dirty="0" smtClean="0"/>
              <a:t>Fracking</a:t>
            </a:r>
            <a:endParaRPr lang="en-US" sz="2000" b="1" dirty="0"/>
          </a:p>
        </p:txBody>
      </p:sp>
      <p:sp>
        <p:nvSpPr>
          <p:cNvPr id="20" name="TextBox 19"/>
          <p:cNvSpPr txBox="1"/>
          <p:nvPr/>
        </p:nvSpPr>
        <p:spPr>
          <a:xfrm>
            <a:off x="5033126" y="1912021"/>
            <a:ext cx="1071527" cy="400110"/>
          </a:xfrm>
          <a:prstGeom prst="rect">
            <a:avLst/>
          </a:prstGeom>
          <a:noFill/>
        </p:spPr>
        <p:txBody>
          <a:bodyPr wrap="square" rtlCol="0">
            <a:spAutoFit/>
          </a:bodyPr>
          <a:lstStyle/>
          <a:p>
            <a:r>
              <a:rPr lang="en-US" sz="2000" b="1" dirty="0" smtClean="0"/>
              <a:t>Ethane</a:t>
            </a:r>
            <a:endParaRPr lang="en-US" sz="2000" b="1" dirty="0"/>
          </a:p>
        </p:txBody>
      </p:sp>
      <p:sp>
        <p:nvSpPr>
          <p:cNvPr id="22" name="TextBox 21"/>
          <p:cNvSpPr txBox="1"/>
          <p:nvPr/>
        </p:nvSpPr>
        <p:spPr>
          <a:xfrm>
            <a:off x="8958254" y="1473738"/>
            <a:ext cx="1912434" cy="400110"/>
          </a:xfrm>
          <a:prstGeom prst="rect">
            <a:avLst/>
          </a:prstGeom>
          <a:noFill/>
        </p:spPr>
        <p:txBody>
          <a:bodyPr wrap="square" rtlCol="0">
            <a:spAutoFit/>
          </a:bodyPr>
          <a:lstStyle/>
          <a:p>
            <a:r>
              <a:rPr lang="en-US" sz="2000" b="1" dirty="0" smtClean="0"/>
              <a:t>Cracker Plant</a:t>
            </a:r>
            <a:endParaRPr lang="en-US" sz="2000" b="1" dirty="0"/>
          </a:p>
        </p:txBody>
      </p:sp>
      <p:sp>
        <p:nvSpPr>
          <p:cNvPr id="23" name="TextBox 22"/>
          <p:cNvSpPr txBox="1"/>
          <p:nvPr/>
        </p:nvSpPr>
        <p:spPr>
          <a:xfrm>
            <a:off x="9317652" y="4710352"/>
            <a:ext cx="1232112" cy="400110"/>
          </a:xfrm>
          <a:prstGeom prst="rect">
            <a:avLst/>
          </a:prstGeom>
          <a:noFill/>
        </p:spPr>
        <p:txBody>
          <a:bodyPr wrap="square" rtlCol="0">
            <a:spAutoFit/>
          </a:bodyPr>
          <a:lstStyle/>
          <a:p>
            <a:r>
              <a:rPr lang="en-US" sz="2000" b="1" dirty="0" smtClean="0"/>
              <a:t>Ethylene</a:t>
            </a:r>
            <a:endParaRPr lang="en-US" sz="2000" b="1" dirty="0"/>
          </a:p>
        </p:txBody>
      </p:sp>
      <p:sp>
        <p:nvSpPr>
          <p:cNvPr id="24" name="TextBox 23"/>
          <p:cNvSpPr txBox="1"/>
          <p:nvPr/>
        </p:nvSpPr>
        <p:spPr>
          <a:xfrm>
            <a:off x="4408531" y="4241931"/>
            <a:ext cx="2699690" cy="400110"/>
          </a:xfrm>
          <a:prstGeom prst="rect">
            <a:avLst/>
          </a:prstGeom>
          <a:noFill/>
        </p:spPr>
        <p:txBody>
          <a:bodyPr wrap="square" rtlCol="0">
            <a:spAutoFit/>
          </a:bodyPr>
          <a:lstStyle/>
          <a:p>
            <a:r>
              <a:rPr lang="en-US" sz="2000" b="1" dirty="0" smtClean="0"/>
              <a:t>Polyethylene pellets</a:t>
            </a:r>
            <a:endParaRPr lang="en-US" sz="2000" b="1" dirty="0"/>
          </a:p>
        </p:txBody>
      </p:sp>
      <p:sp>
        <p:nvSpPr>
          <p:cNvPr id="25" name="TextBox 24"/>
          <p:cNvSpPr txBox="1"/>
          <p:nvPr/>
        </p:nvSpPr>
        <p:spPr>
          <a:xfrm>
            <a:off x="1230802" y="4544557"/>
            <a:ext cx="1007044" cy="400110"/>
          </a:xfrm>
          <a:prstGeom prst="rect">
            <a:avLst/>
          </a:prstGeom>
          <a:noFill/>
        </p:spPr>
        <p:txBody>
          <a:bodyPr wrap="square" rtlCol="0">
            <a:spAutoFit/>
          </a:bodyPr>
          <a:lstStyle/>
          <a:p>
            <a:r>
              <a:rPr lang="en-US" sz="2000" b="1" dirty="0" smtClean="0"/>
              <a:t>Plastic</a:t>
            </a:r>
          </a:p>
        </p:txBody>
      </p:sp>
    </p:spTree>
    <p:extLst>
      <p:ext uri="{BB962C8B-B14F-4D97-AF65-F5344CB8AC3E}">
        <p14:creationId xmlns:p14="http://schemas.microsoft.com/office/powerpoint/2010/main" val="37498502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for reporters</a:t>
            </a:r>
            <a:endParaRPr lang="en-US" dirty="0"/>
          </a:p>
        </p:txBody>
      </p:sp>
      <p:sp>
        <p:nvSpPr>
          <p:cNvPr id="3" name="Content Placeholder 2"/>
          <p:cNvSpPr>
            <a:spLocks noGrp="1"/>
          </p:cNvSpPr>
          <p:nvPr>
            <p:ph idx="1"/>
          </p:nvPr>
        </p:nvSpPr>
        <p:spPr>
          <a:xfrm>
            <a:off x="685800" y="1881810"/>
            <a:ext cx="10820400" cy="4336876"/>
          </a:xfrm>
        </p:spPr>
        <p:txBody>
          <a:bodyPr>
            <a:normAutofit lnSpcReduction="10000"/>
          </a:bodyPr>
          <a:lstStyle/>
          <a:p>
            <a:r>
              <a:rPr lang="en-US" dirty="0" smtClean="0"/>
              <a:t>Bureau of Safety and Environmental Enforcement – Regulates Offshore Drilling and Pipeline Activities – </a:t>
            </a:r>
            <a:r>
              <a:rPr lang="en-US" dirty="0" smtClean="0">
                <a:hlinkClick r:id="rId2"/>
              </a:rPr>
              <a:t>www.bsee,.org</a:t>
            </a:r>
            <a:endParaRPr lang="en-US" dirty="0" smtClean="0"/>
          </a:p>
          <a:p>
            <a:r>
              <a:rPr lang="en-US" dirty="0" smtClean="0"/>
              <a:t>Bureau of Ocean Energy Management – Oversees Offshore Leases and Long-term Planning – </a:t>
            </a:r>
            <a:r>
              <a:rPr lang="en-US" dirty="0" smtClean="0">
                <a:hlinkClick r:id="rId3"/>
              </a:rPr>
              <a:t>www.boem.org</a:t>
            </a:r>
            <a:endParaRPr lang="en-US" dirty="0" smtClean="0"/>
          </a:p>
          <a:p>
            <a:r>
              <a:rPr lang="en-US" dirty="0" smtClean="0"/>
              <a:t>Department of the Interior – Parent Agency of BSEE and BOEM, Oversees Drilling in Public Lands and Waters – </a:t>
            </a:r>
            <a:r>
              <a:rPr lang="en-US" dirty="0" smtClean="0">
                <a:hlinkClick r:id="rId4"/>
              </a:rPr>
              <a:t>www.doi.org</a:t>
            </a:r>
            <a:endParaRPr lang="en-US" dirty="0" smtClean="0"/>
          </a:p>
          <a:p>
            <a:r>
              <a:rPr lang="en-US" dirty="0" smtClean="0"/>
              <a:t>Department of Influence – Western Values Project Research on Administration Connections to Energy Industry – </a:t>
            </a:r>
            <a:r>
              <a:rPr lang="en-US" dirty="0" smtClean="0">
                <a:hlinkClick r:id="rId5" action="ppaction://hlinkfile"/>
              </a:rPr>
              <a:t>departmentofinfluence.org</a:t>
            </a:r>
            <a:endParaRPr lang="en-US" dirty="0" smtClean="0"/>
          </a:p>
          <a:p>
            <a:r>
              <a:rPr lang="en-US" dirty="0" smtClean="0"/>
              <a:t>Price of Oil – Oil Change International Research into Taxpayer Subsidies for Fossil Fuel Industry – </a:t>
            </a:r>
            <a:r>
              <a:rPr lang="en-US" dirty="0" smtClean="0">
                <a:hlinkClick r:id="rId6"/>
              </a:rPr>
              <a:t>www.priceofoil.org/fossil-fuel-subsidies</a:t>
            </a:r>
            <a:endParaRPr lang="en-US" dirty="0" smtClean="0"/>
          </a:p>
          <a:p>
            <a:r>
              <a:rPr lang="en-US" dirty="0" smtClean="0"/>
              <a:t>Center for Biological Diversity – Experts on Oceans, Energy, Climate Change, Public Lands, and more – </a:t>
            </a:r>
            <a:r>
              <a:rPr lang="en-US" dirty="0" smtClean="0">
                <a:hlinkClick r:id="rId7"/>
              </a:rPr>
              <a:t>www.biologicaldiversity.org</a:t>
            </a:r>
            <a:endParaRPr lang="en-US" dirty="0" smtClean="0"/>
          </a:p>
          <a:p>
            <a:endParaRPr lang="en-US" dirty="0" smtClean="0"/>
          </a:p>
          <a:p>
            <a:endParaRPr lang="en-US" dirty="0"/>
          </a:p>
        </p:txBody>
      </p:sp>
    </p:spTree>
    <p:extLst>
      <p:ext uri="{BB962C8B-B14F-4D97-AF65-F5344CB8AC3E}">
        <p14:creationId xmlns:p14="http://schemas.microsoft.com/office/powerpoint/2010/main" val="2768449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Steven t. jones, Media Specialist</a:t>
            </a:r>
            <a:br>
              <a:rPr lang="en-US" dirty="0" smtClean="0"/>
            </a:br>
            <a:r>
              <a:rPr lang="en-US" dirty="0" smtClean="0"/>
              <a:t>Center for Biological Diversity</a:t>
            </a:r>
            <a:endParaRPr lang="en-US" dirty="0"/>
          </a:p>
        </p:txBody>
      </p:sp>
      <p:sp>
        <p:nvSpPr>
          <p:cNvPr id="3" name="Text Placeholder 2"/>
          <p:cNvSpPr>
            <a:spLocks noGrp="1"/>
          </p:cNvSpPr>
          <p:nvPr>
            <p:ph type="body" sz="half" idx="2"/>
          </p:nvPr>
        </p:nvSpPr>
        <p:spPr/>
        <p:txBody>
          <a:bodyPr/>
          <a:lstStyle/>
          <a:p>
            <a:r>
              <a:rPr lang="en-US" dirty="0" smtClean="0">
                <a:hlinkClick r:id="rId2"/>
              </a:rPr>
              <a:t>sjones@biologicaldiversity.org</a:t>
            </a:r>
            <a:endParaRPr lang="en-US" dirty="0" smtClean="0"/>
          </a:p>
          <a:p>
            <a:r>
              <a:rPr lang="en-US" dirty="0" smtClean="0"/>
              <a:t>415-305-3866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1415" y="2354114"/>
            <a:ext cx="4070585" cy="1793817"/>
          </a:xfrm>
          <a:prstGeom prst="rect">
            <a:avLst/>
          </a:prstGeom>
        </p:spPr>
      </p:pic>
    </p:spTree>
    <p:extLst>
      <p:ext uri="{BB962C8B-B14F-4D97-AF65-F5344CB8AC3E}">
        <p14:creationId xmlns:p14="http://schemas.microsoft.com/office/powerpoint/2010/main" val="2680486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Fossil fuel industry’s triple threat </a:t>
            </a:r>
            <a:endParaRPr lang="en-US" sz="3600" dirty="0"/>
          </a:p>
        </p:txBody>
      </p:sp>
      <p:sp>
        <p:nvSpPr>
          <p:cNvPr id="3" name="Text Placeholder 2"/>
          <p:cNvSpPr>
            <a:spLocks noGrp="1"/>
          </p:cNvSpPr>
          <p:nvPr>
            <p:ph type="body" idx="1"/>
          </p:nvPr>
        </p:nvSpPr>
        <p:spPr/>
        <p:txBody>
          <a:bodyPr/>
          <a:lstStyle/>
          <a:p>
            <a:r>
              <a:rPr lang="en-US" b="1" dirty="0" smtClean="0"/>
              <a:t>Offshore Drilling</a:t>
            </a:r>
            <a:endParaRPr lang="en-US" b="1" dirty="0"/>
          </a:p>
        </p:txBody>
      </p:sp>
      <p:pic>
        <p:nvPicPr>
          <p:cNvPr id="12" name="Picture Placeholder 11"/>
          <p:cNvPicPr>
            <a:picLocks noGrp="1" noChangeAspect="1"/>
          </p:cNvPicPr>
          <p:nvPr>
            <p:ph type="pic" idx="15"/>
          </p:nvPr>
        </p:nvPicPr>
        <p:blipFill>
          <a:blip r:embed="rId2">
            <a:extLst>
              <a:ext uri="{28A0092B-C50C-407E-A947-70E740481C1C}">
                <a14:useLocalDpi xmlns:a14="http://schemas.microsoft.com/office/drawing/2010/main" val="0"/>
              </a:ext>
            </a:extLst>
          </a:blip>
          <a:srcRect t="20561" b="20561"/>
          <a:stretch>
            <a:fillRect/>
          </a:stretch>
        </p:blipFill>
        <p:spPr/>
      </p:pic>
      <p:sp>
        <p:nvSpPr>
          <p:cNvPr id="5" name="Text Placeholder 4"/>
          <p:cNvSpPr>
            <a:spLocks noGrp="1"/>
          </p:cNvSpPr>
          <p:nvPr>
            <p:ph type="body" sz="half" idx="18"/>
          </p:nvPr>
        </p:nvSpPr>
        <p:spPr/>
        <p:txBody>
          <a:bodyPr/>
          <a:lstStyle/>
          <a:p>
            <a:r>
              <a:rPr lang="en-US" dirty="0" smtClean="0"/>
              <a:t>Trump Administration seeks to expand offshore drilling into every U.S. ocean, rescind safety standards created after Deepwater Horizon, reduce leasing costs and royalties, and offer decades-long leases on all tracts. </a:t>
            </a:r>
            <a:endParaRPr lang="en-US" dirty="0"/>
          </a:p>
        </p:txBody>
      </p:sp>
      <p:sp>
        <p:nvSpPr>
          <p:cNvPr id="6" name="Text Placeholder 5"/>
          <p:cNvSpPr>
            <a:spLocks noGrp="1"/>
          </p:cNvSpPr>
          <p:nvPr>
            <p:ph type="body" sz="quarter" idx="3"/>
          </p:nvPr>
        </p:nvSpPr>
        <p:spPr/>
        <p:txBody>
          <a:bodyPr/>
          <a:lstStyle/>
          <a:p>
            <a:r>
              <a:rPr lang="en-US" b="1" dirty="0" smtClean="0"/>
              <a:t>Opening the Arctic</a:t>
            </a:r>
            <a:endParaRPr lang="en-US" b="1" dirty="0"/>
          </a:p>
        </p:txBody>
      </p:sp>
      <p:sp>
        <p:nvSpPr>
          <p:cNvPr id="8" name="Text Placeholder 7"/>
          <p:cNvSpPr>
            <a:spLocks noGrp="1"/>
          </p:cNvSpPr>
          <p:nvPr>
            <p:ph type="body" sz="half" idx="19"/>
          </p:nvPr>
        </p:nvSpPr>
        <p:spPr/>
        <p:txBody>
          <a:bodyPr/>
          <a:lstStyle/>
          <a:p>
            <a:r>
              <a:rPr lang="en-US" dirty="0" smtClean="0"/>
              <a:t>Offshore drilling projects underway in federal waters and more leases set for 2019; Congress opens up Arctic National Wildlife Refuge to drilling; biggest lease sales ever in National Petroleum Reserve Alaska.</a:t>
            </a:r>
            <a:endParaRPr lang="en-US" dirty="0"/>
          </a:p>
        </p:txBody>
      </p:sp>
      <p:sp>
        <p:nvSpPr>
          <p:cNvPr id="9" name="Text Placeholder 8"/>
          <p:cNvSpPr>
            <a:spLocks noGrp="1"/>
          </p:cNvSpPr>
          <p:nvPr>
            <p:ph type="body" sz="quarter" idx="13"/>
          </p:nvPr>
        </p:nvSpPr>
        <p:spPr/>
        <p:txBody>
          <a:bodyPr/>
          <a:lstStyle/>
          <a:p>
            <a:r>
              <a:rPr lang="en-US" b="1" dirty="0" smtClean="0"/>
              <a:t>Plastic Pollution</a:t>
            </a:r>
            <a:endParaRPr lang="en-US" b="1" dirty="0"/>
          </a:p>
        </p:txBody>
      </p:sp>
      <p:pic>
        <p:nvPicPr>
          <p:cNvPr id="16" name="Picture Placeholder 15"/>
          <p:cNvPicPr>
            <a:picLocks noGrp="1" noChangeAspect="1"/>
          </p:cNvPicPr>
          <p:nvPr>
            <p:ph type="pic" idx="22"/>
          </p:nvPr>
        </p:nvPicPr>
        <p:blipFill>
          <a:blip r:embed="rId3">
            <a:extLst>
              <a:ext uri="{28A0092B-C50C-407E-A947-70E740481C1C}">
                <a14:useLocalDpi xmlns:a14="http://schemas.microsoft.com/office/drawing/2010/main" val="0"/>
              </a:ext>
            </a:extLst>
          </a:blip>
          <a:srcRect t="21074" b="21074"/>
          <a:stretch>
            <a:fillRect/>
          </a:stretch>
        </p:blipFill>
        <p:spPr/>
      </p:pic>
      <p:sp>
        <p:nvSpPr>
          <p:cNvPr id="11" name="Text Placeholder 10"/>
          <p:cNvSpPr>
            <a:spLocks noGrp="1"/>
          </p:cNvSpPr>
          <p:nvPr>
            <p:ph type="body" sz="half" idx="20"/>
          </p:nvPr>
        </p:nvSpPr>
        <p:spPr/>
        <p:txBody>
          <a:bodyPr/>
          <a:lstStyle/>
          <a:p>
            <a:r>
              <a:rPr lang="en-US" dirty="0" smtClean="0"/>
              <a:t>Plastic pollution in oceans expected to outweigh all fish by 2050, yet fossil fuel industry plans to increase plastic production 40 percent over next decade, driven by oversupply of cheap, fracked natural gas. </a:t>
            </a:r>
            <a:endParaRPr lang="en-US" dirty="0"/>
          </a:p>
        </p:txBody>
      </p:sp>
      <p:pic>
        <p:nvPicPr>
          <p:cNvPr id="15" name="Picture Placeholder 14"/>
          <p:cNvPicPr>
            <a:picLocks noGrp="1" noChangeAspect="1"/>
          </p:cNvPicPr>
          <p:nvPr>
            <p:ph type="pic" idx="21"/>
          </p:nvPr>
        </p:nvPicPr>
        <p:blipFill>
          <a:blip r:embed="rId4">
            <a:extLst>
              <a:ext uri="{28A0092B-C50C-407E-A947-70E740481C1C}">
                <a14:useLocalDpi xmlns:a14="http://schemas.microsoft.com/office/drawing/2010/main" val="0"/>
              </a:ext>
            </a:extLst>
          </a:blip>
          <a:srcRect t="20515" b="20515"/>
          <a:stretch>
            <a:fillRect/>
          </a:stretch>
        </p:blipFill>
        <p:spPr/>
      </p:pic>
    </p:spTree>
    <p:extLst>
      <p:ext uri="{BB962C8B-B14F-4D97-AF65-F5344CB8AC3E}">
        <p14:creationId xmlns:p14="http://schemas.microsoft.com/office/powerpoint/2010/main" val="1946811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3385"/>
            <a:ext cx="10675189" cy="1293028"/>
          </a:xfrm>
        </p:spPr>
        <p:txBody>
          <a:bodyPr>
            <a:normAutofit/>
          </a:bodyPr>
          <a:lstStyle/>
          <a:p>
            <a:r>
              <a:rPr lang="en-US" sz="3600" b="1" dirty="0" smtClean="0"/>
              <a:t>Offshore drilling is dirty and dangerous</a:t>
            </a:r>
            <a:endParaRPr lang="en-US" sz="36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31728" y="2060716"/>
            <a:ext cx="5187331" cy="3886872"/>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9561" y="2066306"/>
            <a:ext cx="5384436" cy="3881281"/>
          </a:xfrm>
        </p:spPr>
      </p:pic>
    </p:spTree>
    <p:extLst>
      <p:ext uri="{BB962C8B-B14F-4D97-AF65-F5344CB8AC3E}">
        <p14:creationId xmlns:p14="http://schemas.microsoft.com/office/powerpoint/2010/main" val="717274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302" y="0"/>
            <a:ext cx="5468233"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18" y="2207491"/>
            <a:ext cx="3186545" cy="3186545"/>
          </a:xfrm>
          <a:prstGeom prst="rect">
            <a:avLst/>
          </a:prstGeom>
        </p:spPr>
      </p:pic>
    </p:spTree>
    <p:extLst>
      <p:ext uri="{BB962C8B-B14F-4D97-AF65-F5344CB8AC3E}">
        <p14:creationId xmlns:p14="http://schemas.microsoft.com/office/powerpoint/2010/main" val="25418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06" y="-518110"/>
            <a:ext cx="8427504" cy="6858000"/>
          </a:xfrm>
          <a:prstGeom prst="rect">
            <a:avLst/>
          </a:prstGeom>
        </p:spPr>
      </p:pic>
      <p:sp>
        <p:nvSpPr>
          <p:cNvPr id="3" name="TextBox 2"/>
          <p:cNvSpPr txBox="1"/>
          <p:nvPr/>
        </p:nvSpPr>
        <p:spPr>
          <a:xfrm>
            <a:off x="1139686" y="6339890"/>
            <a:ext cx="10946295" cy="369332"/>
          </a:xfrm>
          <a:prstGeom prst="rect">
            <a:avLst/>
          </a:prstGeom>
          <a:noFill/>
        </p:spPr>
        <p:txBody>
          <a:bodyPr wrap="square" rtlCol="0">
            <a:spAutoFit/>
          </a:bodyPr>
          <a:lstStyle/>
          <a:p>
            <a:r>
              <a:rPr lang="en-US" dirty="0"/>
              <a:t>https://www.nytimes.com/2018/03/10/business/offshore-drilling-trump-administration.html</a:t>
            </a:r>
          </a:p>
        </p:txBody>
      </p:sp>
      <p:sp>
        <p:nvSpPr>
          <p:cNvPr id="5" name="TextBox 4"/>
          <p:cNvSpPr txBox="1"/>
          <p:nvPr/>
        </p:nvSpPr>
        <p:spPr>
          <a:xfrm>
            <a:off x="9077739" y="927652"/>
            <a:ext cx="2862469" cy="5078313"/>
          </a:xfrm>
          <a:prstGeom prst="rect">
            <a:avLst/>
          </a:prstGeom>
          <a:noFill/>
        </p:spPr>
        <p:txBody>
          <a:bodyPr wrap="square" rtlCol="0">
            <a:spAutoFit/>
          </a:bodyPr>
          <a:lstStyle/>
          <a:p>
            <a:r>
              <a:rPr lang="en-US" dirty="0" smtClean="0"/>
              <a:t>Key Takeaways:</a:t>
            </a:r>
          </a:p>
          <a:p>
            <a:pPr marL="285750" indent="-285750">
              <a:buFont typeface="Arial" panose="020B0604020202020204" pitchFamily="34" charset="0"/>
              <a:buChar char="•"/>
            </a:pPr>
            <a:r>
              <a:rPr lang="en-US" dirty="0" smtClean="0"/>
              <a:t>Private equity firms purchasing risky offshore assets in Gulf of Mexico</a:t>
            </a:r>
          </a:p>
          <a:p>
            <a:pPr marL="285750" indent="-285750">
              <a:buFont typeface="Arial" panose="020B0604020202020204" pitchFamily="34" charset="0"/>
              <a:buChar char="•"/>
            </a:pPr>
            <a:r>
              <a:rPr lang="en-US" dirty="0" smtClean="0"/>
              <a:t>Companies with most offshore violations pushed for regulatory rollbacks.</a:t>
            </a:r>
          </a:p>
          <a:p>
            <a:pPr marL="285750" indent="-285750">
              <a:buFont typeface="Arial" panose="020B0604020202020204" pitchFamily="34" charset="0"/>
              <a:buChar char="•"/>
            </a:pPr>
            <a:r>
              <a:rPr lang="en-US" dirty="0" smtClean="0"/>
              <a:t>Trump appointees with deep industry ties pushing to weaken safety rules, reduce royalties and lease bids, and provide less bonding for cleanups and decommissioning. </a:t>
            </a:r>
            <a:endParaRPr lang="en-US" dirty="0"/>
          </a:p>
        </p:txBody>
      </p:sp>
    </p:spTree>
    <p:extLst>
      <p:ext uri="{BB962C8B-B14F-4D97-AF65-F5344CB8AC3E}">
        <p14:creationId xmlns:p14="http://schemas.microsoft.com/office/powerpoint/2010/main" val="2191834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044" y="0"/>
            <a:ext cx="8706678" cy="6726611"/>
          </a:xfrm>
          <a:prstGeom prst="rect">
            <a:avLst/>
          </a:prstGeom>
        </p:spPr>
      </p:pic>
    </p:spTree>
    <p:extLst>
      <p:ext uri="{BB962C8B-B14F-4D97-AF65-F5344CB8AC3E}">
        <p14:creationId xmlns:p14="http://schemas.microsoft.com/office/powerpoint/2010/main" val="2497065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902" y="662611"/>
            <a:ext cx="4387298" cy="5849730"/>
          </a:xfrm>
          <a:prstGeom prst="rect">
            <a:avLst/>
          </a:prstGeom>
        </p:spPr>
      </p:pic>
      <p:sp>
        <p:nvSpPr>
          <p:cNvPr id="3" name="TextBox 2"/>
          <p:cNvSpPr txBox="1"/>
          <p:nvPr/>
        </p:nvSpPr>
        <p:spPr>
          <a:xfrm>
            <a:off x="182260" y="3075522"/>
            <a:ext cx="6533322" cy="3693319"/>
          </a:xfrm>
          <a:prstGeom prst="rect">
            <a:avLst/>
          </a:prstGeom>
          <a:noFill/>
        </p:spPr>
        <p:txBody>
          <a:bodyPr wrap="square" rtlCol="0">
            <a:spAutoFit/>
          </a:bodyPr>
          <a:lstStyle/>
          <a:p>
            <a:r>
              <a:rPr lang="en-US" dirty="0" smtClean="0"/>
              <a:t>Summer 2015: Obama administration approves Shell’s exploratory drilling permit in the Chukchi Sea, despite widespread protests and opposition.</a:t>
            </a:r>
          </a:p>
          <a:p>
            <a:endParaRPr lang="en-US" dirty="0"/>
          </a:p>
          <a:p>
            <a:r>
              <a:rPr lang="en-US" dirty="0" smtClean="0"/>
              <a:t>Fall 2015: Shell announces its efforts failed and it was abandoning its Arctic drilling ambitions. President Obama followed up by canceling its lease and all scheduled Arctic lease sales and renewals. </a:t>
            </a:r>
            <a:endParaRPr lang="en-US" dirty="0"/>
          </a:p>
          <a:p>
            <a:endParaRPr lang="en-US" dirty="0"/>
          </a:p>
          <a:p>
            <a:r>
              <a:rPr lang="en-US" dirty="0" smtClean="0"/>
              <a:t>December 2016: Obama permanently protects 98 percent of Arctic waters.</a:t>
            </a:r>
          </a:p>
          <a:p>
            <a:endParaRPr lang="en-US" dirty="0"/>
          </a:p>
          <a:p>
            <a:r>
              <a:rPr lang="en-US" dirty="0" smtClean="0"/>
              <a:t>The Arctic was protected, for now…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034" y="0"/>
            <a:ext cx="5371548" cy="3021496"/>
          </a:xfrm>
          <a:prstGeom prst="rect">
            <a:avLst/>
          </a:prstGeom>
        </p:spPr>
      </p:pic>
    </p:spTree>
    <p:extLst>
      <p:ext uri="{BB962C8B-B14F-4D97-AF65-F5344CB8AC3E}">
        <p14:creationId xmlns:p14="http://schemas.microsoft.com/office/powerpoint/2010/main" val="4046633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laska offshore leases"/>
          <p:cNvSpPr>
            <a:spLocks noChangeAspect="1" noChangeArrowheads="1"/>
          </p:cNvSpPr>
          <p:nvPr/>
        </p:nvSpPr>
        <p:spPr bwMode="auto">
          <a:xfrm>
            <a:off x="155575" y="-890588"/>
            <a:ext cx="2457450" cy="1857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alaska offshore leases"/>
          <p:cNvSpPr>
            <a:spLocks noChangeAspect="1" noChangeArrowheads="1"/>
          </p:cNvSpPr>
          <p:nvPr/>
        </p:nvSpPr>
        <p:spPr bwMode="auto">
          <a:xfrm>
            <a:off x="307975" y="-738189"/>
            <a:ext cx="8584234" cy="64880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691" y="247381"/>
            <a:ext cx="8374918" cy="6466571"/>
          </a:xfrm>
          <a:prstGeom prst="rect">
            <a:avLst/>
          </a:prstGeom>
        </p:spPr>
      </p:pic>
      <p:sp>
        <p:nvSpPr>
          <p:cNvPr id="5" name="TextBox 4"/>
          <p:cNvSpPr txBox="1"/>
          <p:nvPr/>
        </p:nvSpPr>
        <p:spPr>
          <a:xfrm>
            <a:off x="9263821" y="2610678"/>
            <a:ext cx="3147391" cy="1384995"/>
          </a:xfrm>
          <a:prstGeom prst="rect">
            <a:avLst/>
          </a:prstGeom>
          <a:noFill/>
        </p:spPr>
        <p:txBody>
          <a:bodyPr wrap="square" rtlCol="0">
            <a:spAutoFit/>
          </a:bodyPr>
          <a:lstStyle/>
          <a:p>
            <a:r>
              <a:rPr lang="en-US" sz="2000" b="1" dirty="0" smtClean="0"/>
              <a:t>Possible Carbon Dioxide Emissions:</a:t>
            </a:r>
          </a:p>
          <a:p>
            <a:r>
              <a:rPr lang="en-US" sz="2000" b="1" dirty="0" smtClean="0"/>
              <a:t>  </a:t>
            </a:r>
          </a:p>
          <a:p>
            <a:r>
              <a:rPr lang="en-US" sz="2400" b="1" dirty="0" smtClean="0"/>
              <a:t>14.5 billion tons</a:t>
            </a:r>
            <a:endParaRPr lang="en-US" sz="2400" b="1" dirty="0"/>
          </a:p>
        </p:txBody>
      </p:sp>
    </p:spTree>
    <p:extLst>
      <p:ext uri="{BB962C8B-B14F-4D97-AF65-F5344CB8AC3E}">
        <p14:creationId xmlns:p14="http://schemas.microsoft.com/office/powerpoint/2010/main" val="37566819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3130826" cy="1298713"/>
          </a:xfrm>
        </p:spPr>
        <p:txBody>
          <a:bodyPr>
            <a:normAutofit fontScale="90000"/>
          </a:bodyPr>
          <a:lstStyle/>
          <a:p>
            <a:r>
              <a:rPr lang="en-US" dirty="0" smtClean="0"/>
              <a:t>Opening Alaska’s frontier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2643" y="1421596"/>
            <a:ext cx="8034027" cy="4432105"/>
          </a:xfrm>
        </p:spPr>
      </p:pic>
      <p:sp>
        <p:nvSpPr>
          <p:cNvPr id="4" name="Text Placeholder 3"/>
          <p:cNvSpPr>
            <a:spLocks noGrp="1"/>
          </p:cNvSpPr>
          <p:nvPr>
            <p:ph type="body" sz="half" idx="2"/>
          </p:nvPr>
        </p:nvSpPr>
        <p:spPr>
          <a:xfrm>
            <a:off x="217004" y="3124201"/>
            <a:ext cx="3387587" cy="2729500"/>
          </a:xfrm>
        </p:spPr>
        <p:txBody>
          <a:bodyPr>
            <a:normAutofit/>
          </a:bodyPr>
          <a:lstStyle/>
          <a:p>
            <a:r>
              <a:rPr lang="en-US" sz="1800" dirty="0" smtClean="0"/>
              <a:t>Republicans in Congress used the tax cut bill to open up the Arctic National Wildlife Refuge to fossil fuel leasing. ANWR and the National Petroleum Reserve Alaska are this country’s last frontier, home to the world’s largest caribou herds and flocks of migratory birds.  </a:t>
            </a:r>
            <a:endParaRPr lang="en-US" sz="1800" dirty="0"/>
          </a:p>
        </p:txBody>
      </p:sp>
    </p:spTree>
    <p:extLst>
      <p:ext uri="{BB962C8B-B14F-4D97-AF65-F5344CB8AC3E}">
        <p14:creationId xmlns:p14="http://schemas.microsoft.com/office/powerpoint/2010/main" val="401318356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1003</TotalTime>
  <Words>639</Words>
  <Application>Microsoft Office PowerPoint</Application>
  <PresentationFormat>Widescreen</PresentationFormat>
  <Paragraphs>59</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Vapor Trail</vt:lpstr>
      <vt:lpstr>Fossil fuels’ last stand</vt:lpstr>
      <vt:lpstr>Fossil fuel industry’s triple threat </vt:lpstr>
      <vt:lpstr>Offshore drilling is dirty and dangerous</vt:lpstr>
      <vt:lpstr>PowerPoint Presentation</vt:lpstr>
      <vt:lpstr>PowerPoint Presentation</vt:lpstr>
      <vt:lpstr>PowerPoint Presentation</vt:lpstr>
      <vt:lpstr>PowerPoint Presentation</vt:lpstr>
      <vt:lpstr>PowerPoint Presentation</vt:lpstr>
      <vt:lpstr>Opening Alaska’s frontier</vt:lpstr>
      <vt:lpstr>Liberty project by hilcorp Alaska</vt:lpstr>
      <vt:lpstr>PowerPoint Presentation</vt:lpstr>
      <vt:lpstr>Endangered species threatened by arctic drilling</vt:lpstr>
      <vt:lpstr>PowerPoint Presentation</vt:lpstr>
      <vt:lpstr>PowerPoint Presentation</vt:lpstr>
      <vt:lpstr>Fracking boom fuels plastic production</vt:lpstr>
      <vt:lpstr> Fracking to Plastic </vt:lpstr>
      <vt:lpstr>Resources for reporters</vt:lpstr>
      <vt:lpstr>Steven t. jones, Media Specialist Center for Biological Diversity</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Fossil fuels’ last stand</dc:title>
  <dc:creator>Steve Jones</dc:creator>
  <cp:lastModifiedBy>Steve Jones</cp:lastModifiedBy>
  <cp:revision>49</cp:revision>
  <dcterms:created xsi:type="dcterms:W3CDTF">2018-07-18T17:30:23Z</dcterms:created>
  <dcterms:modified xsi:type="dcterms:W3CDTF">2018-07-25T22:20:26Z</dcterms:modified>
</cp:coreProperties>
</file>